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61" r:id="rId5"/>
    <p:sldId id="262" r:id="rId6"/>
    <p:sldId id="263" r:id="rId7"/>
    <p:sldId id="265" r:id="rId8"/>
    <p:sldId id="264" r:id="rId9"/>
    <p:sldId id="266" r:id="rId10"/>
    <p:sldId id="267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9" r:id="rId25"/>
    <p:sldId id="282" r:id="rId26"/>
    <p:sldId id="286" r:id="rId27"/>
    <p:sldId id="288" r:id="rId28"/>
    <p:sldId id="283" r:id="rId29"/>
    <p:sldId id="284" r:id="rId30"/>
    <p:sldId id="285" r:id="rId31"/>
    <p:sldId id="287" r:id="rId32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82" autoAdjust="0"/>
  </p:normalViewPr>
  <p:slideViewPr>
    <p:cSldViewPr snapToGrid="0">
      <p:cViewPr varScale="1">
        <p:scale>
          <a:sx n="72" d="100"/>
          <a:sy n="72" d="100"/>
        </p:scale>
        <p:origin x="7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88"/>
    </p:cViewPr>
  </p:sorterViewPr>
  <p:notesViewPr>
    <p:cSldViewPr snapToGrid="0">
      <p:cViewPr varScale="1">
        <p:scale>
          <a:sx n="83" d="100"/>
          <a:sy n="83" d="100"/>
        </p:scale>
        <p:origin x="3210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179A004B-1909-49CE-AFD1-FCCB2ECC63F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FCDBD08-D410-449B-9AE0-735A969AA42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CB948-45DC-4E49-9E55-2B81EA12B62C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2022/7/15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78B579A-C65E-44D7-8F41-94618279CF7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967758B-B1CA-40EA-A8B1-66327CE0F9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0F66E-3078-4470-92E3-945497361892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537788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4399196-F683-4F4D-A77F-9B6F64D6814B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C275CD8D-B1D9-4658-A4F0-38CA8D83ED5D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altLang="zh-TW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7124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altLang="zh-TW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7781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altLang="zh-TW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2710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altLang="zh-TW" noProof="0" smtClean="0"/>
              <a:pPr/>
              <a:t>21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848557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群組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矩形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手繪多邊形​​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手繪多邊形​​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矩形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手繪多邊形​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手繪多邊形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手繪多邊形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手繪多邊形​​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手繪多邊形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手繪多邊形​​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手繪多邊形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手繪多邊形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手繪多邊形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手繪多邊形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手繪多邊形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手繪多邊形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手繪多邊形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手繪多邊形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手繪多邊形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手繪多邊形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手繪多邊形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手繪多邊形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手繪多邊形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手繪多邊形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手繪多邊形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手繪多邊形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手繪多邊形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手繪多邊形​​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矩形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手繪多邊形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手繪多邊形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手繪多邊形​​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手繪多邊形​​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手繪多邊形​​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手繪多邊形​​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手繪多邊形​​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手繪多邊形​​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手繪多邊形​​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手繪多邊形​​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手繪多邊形​​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矩形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手繪多邊形​​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手繪多邊形​​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手繪多邊形​​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手繪多邊形​​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手繪多邊形​​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手繪多邊形​​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手繪多邊形​​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手繪多邊形​​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手繪多邊形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手繪多邊形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手繪多邊形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手繪多邊形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手繪多邊形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D260A1EF-4D73-4577-8957-108198372E70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076E62-971E-4BBC-ABC7-8283E3539508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B10687-B783-4667-95B6-7CFDE038A13F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 baseline="0"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 baseline="0"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 baseline="0"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ea typeface="Microsoft JhengHei UI" panose="020B0604030504040204" pitchFamily="34" charset="-120"/>
              </a:defRPr>
            </a:lvl1pPr>
          </a:lstStyle>
          <a:p>
            <a:fld id="{ECB89FA4-4301-4528-8012-C4B6A319AEF9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  <p:sp>
        <p:nvSpPr>
          <p:cNvPr id="60" name="文字方塊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baseline="0" noProof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</a:p>
        </p:txBody>
      </p:sp>
      <p:sp>
        <p:nvSpPr>
          <p:cNvPr id="61" name="文字方塊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baseline="0" noProof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F1B4B7-5D82-4F21-A095-6E0B48BF183D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文字預留位置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7077F8-B360-4CBB-A902-925B4A30BB53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zh-TW" altLang="en-US" noProof="0"/>
              <a:t>按一下圖示以新增圖片</a:t>
            </a:r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zh-TW" altLang="en-US" noProof="0"/>
              <a:t>按一下圖示以新增圖片</a:t>
            </a:r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版面配置區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zh-TW" altLang="en-US" noProof="0"/>
              <a:t>按一下圖示以新增圖片</a:t>
            </a:r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F47CFA-86CC-4A49-9CB5-B035755AF783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A9B4BD-D03D-48F4-BA32-F1C62A1E088A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2C1C0-F142-4199-8FA0-B7BAA286AD90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40CF0D-BA29-4874-B965-22DEF7EFCD51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664F2E-153B-4E2C-A056-5DB5A9975215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614546-2256-4544-A381-0C5D3FA3754D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260E5C-7374-4BD7-A8D3-78504AC74AC2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BF51D3-47A8-4135-A552-407B291B3BAF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613E00-02BA-4C9F-87CA-E0D4223687BA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A50E54-C0E4-4AE9-A91D-EA60F927227C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FD1729-EB76-4F61-A787-2195EE673C4D}" type="datetime1">
              <a:rPr lang="zh-TW" altLang="en-US" noProof="0" smtClean="0"/>
              <a:t>2022/7/15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群組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群組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矩形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手繪多邊形​​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手繪多邊形​​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手繪多邊形​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手繪多邊形​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手繪多邊形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手繪多邊形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手繪多邊形​​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手繪多邊形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手繪多邊形​​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手繪多邊形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線條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手繪多邊形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手繪多邊形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手繪多邊形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手繪多邊形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矩形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手繪多邊形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手繪多邊形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手繪多邊形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手繪多邊形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手繪多邊形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手繪多邊形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手繪多邊形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手繪多邊形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手繪多邊形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手繪多邊形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群組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手繪多邊形​​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手繪多邊形​​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手繪多邊形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手繪多邊形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手繪多邊形​​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手繪多邊形​​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手繪多邊形​​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手繪多邊形​​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手繪多邊形​​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矩形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zh-TW" altLang="en-US" noProof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46D7A6D-CD8A-4D32-87F5-E23E4C5CC8EE}" type="datetime1">
              <a:rPr lang="zh-TW" altLang="en-US" noProof="0" smtClean="0"/>
              <a:t>2022/7/15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aseline="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image" Target="../media/image1.jpeg"/><Relationship Id="rId7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4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image" Target="../media/image1.jpeg"/><Relationship Id="rId7" Type="http://schemas.openxmlformats.org/officeDocument/2006/relationships/slide" Target="slide2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7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群組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矩形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pic>
          <p:nvPicPr>
            <p:cNvPr id="79" name="圖片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圖片 4" descr="電路板特寫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群組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圓角化對角線角落矩形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grpSp>
          <p:nvGrpSpPr>
            <p:cNvPr id="83" name="群組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手繪多邊形​​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手繪多邊形​​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手繪多邊形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手繪多邊形​​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手繪多邊形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手繪多邊形​​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手繪多邊形​​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手繪多邊形​​(F)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手繪多邊形​​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矩形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手繪多邊形​​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手繪多邊形​​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手繪多邊形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手繪多邊形​​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手繪多邊形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手繪多邊形​​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手繪多邊形​​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手繪多邊形​​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手繪多邊形​​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矩形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 rtl="0"/>
            <a:r>
              <a:rPr lang="en-US" altLang="zh-TW" dirty="0"/>
              <a:t>Risc-V </a:t>
            </a:r>
            <a:r>
              <a:rPr lang="zh-TW" altLang="en-US" dirty="0"/>
              <a:t>伴伴學</a:t>
            </a:r>
            <a:endParaRPr lang="en-US" altLang="zh-TW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dirty="0"/>
              <a:t>加法器及</a:t>
            </a:r>
            <a:r>
              <a:rPr lang="en-US" altLang="zh-TW" dirty="0"/>
              <a:t>ALU</a:t>
            </a:r>
            <a:r>
              <a:rPr lang="zh-TW" altLang="en-US" dirty="0"/>
              <a:t>的實現</a:t>
            </a:r>
            <a:endParaRPr lang="en-US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33E23AA-22E2-63F9-E5F9-CD7E1F196E7A}"/>
              </a:ext>
            </a:extLst>
          </p:cNvPr>
          <p:cNvSpPr txBox="1"/>
          <p:nvPr/>
        </p:nvSpPr>
        <p:spPr>
          <a:xfrm>
            <a:off x="9673267" y="5748029"/>
            <a:ext cx="23053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第一組</a:t>
            </a:r>
            <a:endParaRPr lang="en-US" altLang="zh-TW" b="1" dirty="0">
              <a:solidFill>
                <a:schemeClr val="tx1">
                  <a:lumMod val="8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tx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組長：</a:t>
            </a:r>
            <a:r>
              <a:rPr lang="en-US" altLang="zh-TW" b="1" dirty="0">
                <a:solidFill>
                  <a:schemeClr val="tx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KIM(</a:t>
            </a:r>
            <a:r>
              <a:rPr lang="zh-TW" altLang="en-US" b="1" dirty="0">
                <a:solidFill>
                  <a:schemeClr val="tx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阿寬</a:t>
            </a:r>
            <a:r>
              <a:rPr lang="en-US" altLang="zh-TW" b="1" dirty="0">
                <a:solidFill>
                  <a:schemeClr val="tx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r>
              <a:rPr lang="zh-TW" altLang="en-US" b="1" dirty="0">
                <a:solidFill>
                  <a:schemeClr val="tx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報告人：名名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8F174D-51EE-243E-3B75-C66772524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及閘 </a:t>
            </a:r>
            <a:r>
              <a:rPr lang="en-US" altLang="zh-TW" dirty="0"/>
              <a:t>(AND</a:t>
            </a:r>
            <a:r>
              <a:rPr lang="zh-TW" altLang="en-US" dirty="0"/>
              <a:t> </a:t>
            </a:r>
            <a:r>
              <a:rPr lang="en-US" altLang="zh-TW" dirty="0"/>
              <a:t>gate)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6C9CD8-9610-CC60-BBAC-828D1BBE6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輸入皆為 </a:t>
            </a:r>
            <a:r>
              <a:rPr lang="en-US" altLang="zh-TW" dirty="0"/>
              <a:t>1</a:t>
            </a:r>
            <a:r>
              <a:rPr lang="zh-TW" altLang="en-US" dirty="0"/>
              <a:t> ，則輸出 </a:t>
            </a:r>
            <a:r>
              <a:rPr lang="en-US" altLang="zh-TW" dirty="0"/>
              <a:t>1</a:t>
            </a:r>
            <a:r>
              <a:rPr lang="zh-TW" altLang="en-US" dirty="0"/>
              <a:t> ，否則輸出為 </a:t>
            </a:r>
            <a:r>
              <a:rPr lang="en-US" altLang="zh-TW" dirty="0"/>
              <a:t>0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符號：</a:t>
            </a:r>
            <a:endParaRPr lang="en-US" altLang="zh-TW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EE06DF-F874-E356-BF9D-B8A0232AB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892" y="3346665"/>
            <a:ext cx="2673329" cy="1347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4151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A5AC5D-048F-B344-51CF-34A4FAAFC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或閘 </a:t>
            </a:r>
            <a:r>
              <a:rPr lang="en-US" altLang="zh-TW" dirty="0"/>
              <a:t>(OR gate)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F1F64CA-F7E0-17CB-ABD0-5B01F4050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任一輸入為 </a:t>
            </a:r>
            <a:r>
              <a:rPr lang="en-US" altLang="zh-TW" dirty="0"/>
              <a:t>1</a:t>
            </a:r>
            <a:r>
              <a:rPr lang="zh-TW" altLang="en-US" dirty="0"/>
              <a:t> ，則輸出 </a:t>
            </a:r>
            <a:r>
              <a:rPr lang="en-US" altLang="zh-TW" dirty="0"/>
              <a:t>1</a:t>
            </a:r>
            <a:r>
              <a:rPr lang="zh-TW" altLang="en-US" dirty="0"/>
              <a:t> ，否則為 </a:t>
            </a:r>
            <a:r>
              <a:rPr lang="en-US" altLang="zh-TW" dirty="0"/>
              <a:t>0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符號：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3AD4C3C-BBA2-F5B5-747A-4ED0FC278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287" y="3336722"/>
            <a:ext cx="2695356" cy="135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997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CCD6AB-C138-67A8-61EC-0117D3D1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互斥或閘 </a:t>
            </a:r>
            <a:r>
              <a:rPr lang="en-US" altLang="zh-TW" dirty="0"/>
              <a:t>(XOR</a:t>
            </a:r>
            <a:r>
              <a:rPr lang="zh-TW" altLang="en-US" dirty="0"/>
              <a:t> </a:t>
            </a:r>
            <a:r>
              <a:rPr lang="en-US" altLang="zh-TW" dirty="0"/>
              <a:t>Gate)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4DBD0F-9C5F-8472-FA5C-B7CC8BF6C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Exclusive</a:t>
            </a:r>
            <a:r>
              <a:rPr lang="zh-TW" altLang="en-US" dirty="0"/>
              <a:t> </a:t>
            </a:r>
            <a:r>
              <a:rPr lang="en-US" altLang="zh-TW" dirty="0"/>
              <a:t>OR</a:t>
            </a:r>
          </a:p>
          <a:p>
            <a:r>
              <a:rPr lang="zh-TW" altLang="en-US" dirty="0"/>
              <a:t>輸入不同，則輸出 </a:t>
            </a:r>
            <a:r>
              <a:rPr lang="en-US" altLang="zh-TW" dirty="0"/>
              <a:t>1 </a:t>
            </a:r>
            <a:r>
              <a:rPr lang="zh-TW" altLang="en-US" dirty="0"/>
              <a:t>，相同則為 </a:t>
            </a:r>
            <a:r>
              <a:rPr lang="en-US" altLang="zh-TW" dirty="0"/>
              <a:t>0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符號：</a:t>
            </a:r>
          </a:p>
        </p:txBody>
      </p:sp>
      <p:pic>
        <p:nvPicPr>
          <p:cNvPr id="3074" name="Picture 2" descr="Logic gates XOR Icon - Free PNG &amp; SVG 411965 - Noun Project">
            <a:extLst>
              <a:ext uri="{FF2B5EF4-FFF2-40B4-BE49-F238E27FC236}">
                <a16:creationId xmlns:a16="http://schemas.microsoft.com/office/drawing/2014/main" id="{E60EA9A6-B2D2-1D57-8C4C-E122BA50C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461" y="374323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878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2D7081-307E-8885-4301-DA77A7383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反閘 </a:t>
            </a:r>
            <a:r>
              <a:rPr lang="en-US" altLang="zh-TW" dirty="0"/>
              <a:t>(NOT</a:t>
            </a:r>
            <a:r>
              <a:rPr lang="zh-TW" altLang="en-US" dirty="0"/>
              <a:t> </a:t>
            </a:r>
            <a:r>
              <a:rPr lang="en-US" altLang="zh-TW" dirty="0"/>
              <a:t>gate)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21535F-6745-E1D9-DD02-EDFDC13D2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輸出為輸入的相反。</a:t>
            </a:r>
            <a:endParaRPr lang="en-US" altLang="zh-TW" dirty="0"/>
          </a:p>
          <a:p>
            <a:r>
              <a:rPr lang="zh-TW" altLang="en-US" dirty="0"/>
              <a:t>符號：</a:t>
            </a:r>
          </a:p>
        </p:txBody>
      </p:sp>
      <p:pic>
        <p:nvPicPr>
          <p:cNvPr id="4098" name="Picture 2" descr="Logic gates Not Icon - Free PNG &amp; SVG 411963 - Noun Project">
            <a:extLst>
              <a:ext uri="{FF2B5EF4-FFF2-40B4-BE49-F238E27FC236}">
                <a16:creationId xmlns:a16="http://schemas.microsoft.com/office/drawing/2014/main" id="{8A368EB5-3A83-23AD-B781-DEFE11E49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571" y="3067844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998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0CD80B-A5A1-4F95-AA28-462CBB22D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與</a:t>
            </a:r>
            <a:r>
              <a:rPr lang="en-US" altLang="zh-TW" dirty="0"/>
              <a:t>NOT</a:t>
            </a:r>
            <a:r>
              <a:rPr lang="zh-TW" altLang="en-US" dirty="0"/>
              <a:t>組合的邏輯閘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D5A08-FAF2-C174-21AC-F4D4FEB41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NAND</a:t>
            </a:r>
            <a:r>
              <a:rPr lang="zh-TW" altLang="en-US" dirty="0"/>
              <a:t>：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+</a:t>
            </a:r>
            <a:r>
              <a:rPr lang="zh-TW" altLang="en-US" dirty="0"/>
              <a:t> </a:t>
            </a:r>
            <a:r>
              <a:rPr lang="en-US" altLang="zh-TW" dirty="0"/>
              <a:t>NOT</a:t>
            </a:r>
            <a:r>
              <a:rPr lang="zh-TW" altLang="en-US" dirty="0"/>
              <a:t> → 把</a:t>
            </a:r>
            <a:r>
              <a:rPr lang="en-US" altLang="zh-TW" dirty="0"/>
              <a:t>AND</a:t>
            </a:r>
            <a:r>
              <a:rPr lang="zh-TW" altLang="en-US" dirty="0"/>
              <a:t>的輸出做</a:t>
            </a:r>
            <a:r>
              <a:rPr lang="en-US" altLang="zh-TW" dirty="0"/>
              <a:t>NOT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en-US" altLang="zh-TW" dirty="0"/>
              <a:t>NOR</a:t>
            </a:r>
            <a:r>
              <a:rPr lang="zh-TW" altLang="en-US" dirty="0"/>
              <a:t>   ：</a:t>
            </a:r>
            <a:r>
              <a:rPr lang="en-US" altLang="zh-TW" dirty="0"/>
              <a:t>OR</a:t>
            </a:r>
            <a:r>
              <a:rPr lang="zh-TW" altLang="en-US" dirty="0"/>
              <a:t> </a:t>
            </a:r>
            <a:r>
              <a:rPr lang="en-US" altLang="zh-TW" dirty="0"/>
              <a:t>+</a:t>
            </a:r>
            <a:r>
              <a:rPr lang="zh-TW" altLang="en-US" dirty="0"/>
              <a:t> </a:t>
            </a:r>
            <a:r>
              <a:rPr lang="en-US" altLang="zh-TW" dirty="0"/>
              <a:t>NOT</a:t>
            </a:r>
            <a:r>
              <a:rPr lang="zh-TW" altLang="en-US" dirty="0"/>
              <a:t> → 把</a:t>
            </a:r>
            <a:r>
              <a:rPr lang="en-US" altLang="zh-TW" dirty="0"/>
              <a:t>OR</a:t>
            </a:r>
            <a:r>
              <a:rPr lang="zh-TW" altLang="en-US" dirty="0"/>
              <a:t>的輸出做</a:t>
            </a:r>
            <a:r>
              <a:rPr lang="en-US" altLang="zh-TW" dirty="0"/>
              <a:t>NOT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en-US" altLang="zh-TW" dirty="0"/>
              <a:t>XNOR</a:t>
            </a:r>
            <a:r>
              <a:rPr lang="zh-TW" altLang="en-US" dirty="0"/>
              <a:t>： 相同為 </a:t>
            </a:r>
            <a:r>
              <a:rPr lang="en-US" altLang="zh-TW" dirty="0"/>
              <a:t>1</a:t>
            </a:r>
            <a:r>
              <a:rPr lang="zh-TW" altLang="en-US" dirty="0"/>
              <a:t>，不同為 </a:t>
            </a:r>
            <a:r>
              <a:rPr lang="en-US" altLang="zh-TW" dirty="0"/>
              <a:t>0</a:t>
            </a:r>
            <a:r>
              <a:rPr lang="zh-TW" altLang="en-US" dirty="0"/>
              <a:t>。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2845213-C09D-2838-3B70-5A240E2C7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026" y="3961621"/>
            <a:ext cx="2392851" cy="1205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2431FDB2-8315-400F-7D61-0E950FA5D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6580" y="3964544"/>
            <a:ext cx="2387051" cy="1203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CAB9A803-FA51-4499-D330-60FF062D1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2334" y="3964544"/>
            <a:ext cx="2387051" cy="1203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312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D352A1-226A-0042-7D01-72752635C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先備知識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5918571-F7DA-075F-F249-F066E64A7A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dirty="0"/>
              <a:t>VERILOG - </a:t>
            </a:r>
            <a:r>
              <a:rPr lang="zh-TW" altLang="en-US" b="1" dirty="0"/>
              <a:t>硬體描述語言</a:t>
            </a:r>
          </a:p>
        </p:txBody>
      </p:sp>
    </p:spTree>
    <p:extLst>
      <p:ext uri="{BB962C8B-B14F-4D97-AF65-F5344CB8AC3E}">
        <p14:creationId xmlns:p14="http://schemas.microsoft.com/office/powerpoint/2010/main" val="1647072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28AAA1-4649-2F0E-3A57-41E148FB3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Verilog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5E666E-52EB-C7B6-BC08-9B7E48A10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硬體描述語言</a:t>
            </a:r>
            <a:endParaRPr lang="en-US" altLang="zh-TW" dirty="0"/>
          </a:p>
          <a:p>
            <a:r>
              <a:rPr lang="zh-TW" altLang="en-US" dirty="0"/>
              <a:t>用程式碼描述一張電路圖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623696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C3818E-82B9-43B0-9342-2ECCA502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學習重點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3A8194B-CA8E-8E92-57A8-EB36A57378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/>
              <a:t>加法器電路</a:t>
            </a:r>
          </a:p>
        </p:txBody>
      </p:sp>
    </p:spTree>
    <p:extLst>
      <p:ext uri="{BB962C8B-B14F-4D97-AF65-F5344CB8AC3E}">
        <p14:creationId xmlns:p14="http://schemas.microsoft.com/office/powerpoint/2010/main" val="1932895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120307-1545-687D-0BAB-B380C943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半加器 </a:t>
            </a:r>
            <a:r>
              <a:rPr lang="en-US" altLang="zh-TW" dirty="0"/>
              <a:t>(Half adder)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70264C8-D04D-3E2A-C4B0-66B6F81382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7868" y="2249488"/>
            <a:ext cx="6373089" cy="3541712"/>
          </a:xfrm>
        </p:spPr>
      </p:pic>
    </p:spTree>
    <p:extLst>
      <p:ext uri="{BB962C8B-B14F-4D97-AF65-F5344CB8AC3E}">
        <p14:creationId xmlns:p14="http://schemas.microsoft.com/office/powerpoint/2010/main" val="3622735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894120-9FC2-10D1-16A2-FF47E2C40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全加器 </a:t>
            </a:r>
            <a:r>
              <a:rPr lang="en-US" altLang="zh-TW" dirty="0"/>
              <a:t>(Full adder)</a:t>
            </a:r>
            <a:endParaRPr lang="zh-TW" altLang="en-US" dirty="0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D738BFAD-76AF-5A28-97F0-81F51284A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72226"/>
            <a:ext cx="9906000" cy="3496235"/>
          </a:xfrm>
        </p:spPr>
      </p:pic>
    </p:spTree>
    <p:extLst>
      <p:ext uri="{BB962C8B-B14F-4D97-AF65-F5344CB8AC3E}">
        <p14:creationId xmlns:p14="http://schemas.microsoft.com/office/powerpoint/2010/main" val="342958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群組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矩形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pic>
          <p:nvPicPr>
            <p:cNvPr id="176" name="圖片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圖片 3" descr="電路板特寫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群組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矩形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手繪多邊形​​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手繪多邊形​​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矩形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手繪多邊形​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手繪多邊形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手繪多邊形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手繪多邊形​​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手繪多邊形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手繪多邊形​​(F)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手繪多邊形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手繪多邊形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手繪多邊形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手繪多邊形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手繪多邊形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手繪多邊形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手繪多邊形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手繪多邊形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手繪多邊形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手繪多邊形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手繪多邊形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手繪多邊形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手繪多邊形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手繪多邊形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手繪多邊形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手繪多邊形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手繪多邊形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手繪多邊形​​(F)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矩形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手繪多邊形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手繪多邊形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手繪多邊形​​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手繪多邊形​​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手繪多邊形​​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手繪多邊形​​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手繪多邊形​​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手繪多邊形​​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手繪多邊形​​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手繪多邊形​​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手繪多邊形​​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矩形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手繪多邊形​​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手繪多邊形​​(F)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手繪多邊形​​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手繪多邊形​​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手繪多邊形​​(F)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手繪多邊形​​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手繪多邊形​​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手繪多邊形​​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手繪多邊形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手繪多邊形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手繪多邊形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手繪多邊形​​(F)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手繪多邊形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3200" dirty="0"/>
              <a:t>先備知識</a:t>
            </a:r>
            <a:endParaRPr lang="en-US" altLang="zh-TW" sz="32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 action="ppaction://hlinksldjump"/>
              </a:rPr>
              <a:t>二進位制及其運算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rtl="0">
              <a:lnSpc>
                <a:spcPct val="110000"/>
              </a:lnSpc>
            </a:pPr>
            <a:r>
              <a:rPr lang="zh-TW" altLang="en-US" sz="1600" b="1" dirty="0">
                <a:hlinkClick r:id="rId7" action="ppaction://hlinksldjump"/>
              </a:rPr>
              <a:t>邏輯閘</a:t>
            </a:r>
            <a:endParaRPr lang="en-US" altLang="zh-TW" sz="1600" b="1" dirty="0"/>
          </a:p>
          <a:p>
            <a:pPr rtl="0">
              <a:lnSpc>
                <a:spcPct val="110000"/>
              </a:lnSpc>
            </a:pPr>
            <a:r>
              <a:rPr lang="en-US" altLang="zh-TW" sz="1600" b="1" dirty="0">
                <a:hlinkClick r:id="rId8" action="ppaction://hlinksldjump"/>
              </a:rPr>
              <a:t>Verilog</a:t>
            </a:r>
            <a:r>
              <a:rPr lang="zh-TW" altLang="en-US" sz="1600" b="1" dirty="0">
                <a:hlinkClick r:id="rId8" action="ppaction://hlinksldjump"/>
              </a:rPr>
              <a:t>基礎語法</a:t>
            </a:r>
            <a:r>
              <a:rPr lang="en-US" altLang="zh-TW" sz="1600" dirty="0">
                <a:hlinkClick r:id="rId8" action="ppaction://hlinksldjump"/>
              </a:rPr>
              <a:t> 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ECEC13-485E-1740-B45E-C1035FAD1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學習重點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F6DCF-09C8-1A82-6A52-C78C0634C7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/>
              <a:t>淺談</a:t>
            </a:r>
            <a:r>
              <a:rPr lang="en-US" altLang="zh-TW" b="1" dirty="0"/>
              <a:t>CPU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686256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958242-4850-B4E4-E369-89917249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CPU</a:t>
            </a:r>
            <a:r>
              <a:rPr lang="zh-TW" altLang="en-US" dirty="0"/>
              <a:t>的架構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C584BD-5DF0-1C49-B864-CCC95DD39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馮紐曼模型</a:t>
            </a:r>
            <a:r>
              <a:rPr lang="en-US" altLang="zh-TW" dirty="0"/>
              <a:t>(</a:t>
            </a:r>
            <a:r>
              <a:rPr lang="zh-TW" altLang="en-US" dirty="0"/>
              <a:t>普林斯頓架構</a:t>
            </a:r>
            <a:r>
              <a:rPr lang="en-US" altLang="zh-TW" dirty="0"/>
              <a:t>)</a:t>
            </a:r>
            <a:br>
              <a:rPr lang="en-US" altLang="zh-TW" dirty="0"/>
            </a:br>
            <a:r>
              <a:rPr lang="zh-TW" altLang="en-US" dirty="0"/>
              <a:t>→馮紐曼瓶頸</a:t>
            </a:r>
            <a:endParaRPr lang="en-US" altLang="zh-TW" dirty="0"/>
          </a:p>
          <a:p>
            <a:r>
              <a:rPr lang="zh-TW" altLang="en-US" dirty="0"/>
              <a:t>哈佛架構</a:t>
            </a:r>
            <a:endParaRPr lang="en-US" altLang="zh-TW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TW" sz="2400" dirty="0"/>
              <a:t>5</a:t>
            </a:r>
            <a:r>
              <a:rPr lang="zh-TW" altLang="en-US" sz="2400" dirty="0"/>
              <a:t> </a:t>
            </a:r>
            <a:r>
              <a:rPr lang="en-US" altLang="zh-TW" sz="2400" dirty="0"/>
              <a:t>stage CPU</a:t>
            </a:r>
            <a:br>
              <a:rPr lang="en-US" altLang="zh-TW" sz="2400" dirty="0"/>
            </a:br>
            <a:r>
              <a:rPr lang="en-US" altLang="zh-TW" sz="2400" dirty="0" err="1"/>
              <a:t>instr</a:t>
            </a:r>
            <a:r>
              <a:rPr lang="en-US" altLang="zh-TW" sz="2400" dirty="0"/>
              <a:t> mem</a:t>
            </a:r>
            <a:r>
              <a:rPr lang="zh-TW" altLang="en-US" sz="2400" dirty="0"/>
              <a:t>提取指令→</a:t>
            </a:r>
            <a:r>
              <a:rPr lang="en-US" altLang="zh-TW" sz="2400" dirty="0"/>
              <a:t>Decoder</a:t>
            </a:r>
            <a:r>
              <a:rPr lang="zh-TW" altLang="en-US" sz="2400" dirty="0"/>
              <a:t>解碼，提取合併</a:t>
            </a:r>
            <a:r>
              <a:rPr lang="en-US" altLang="zh-TW" sz="2400" dirty="0"/>
              <a:t>reg</a:t>
            </a:r>
            <a:r>
              <a:rPr lang="zh-TW" altLang="en-US" sz="2400" dirty="0"/>
              <a:t>資料</a:t>
            </a:r>
            <a:br>
              <a:rPr lang="en-US" altLang="zh-TW" sz="2400" dirty="0"/>
            </a:br>
            <a:r>
              <a:rPr lang="zh-TW" altLang="en-US" sz="2400" dirty="0"/>
              <a:t>→</a:t>
            </a:r>
            <a:r>
              <a:rPr lang="en-US" altLang="zh-TW" sz="2400" dirty="0"/>
              <a:t>ALU</a:t>
            </a:r>
            <a:r>
              <a:rPr lang="zh-TW" altLang="en-US" sz="2400" dirty="0"/>
              <a:t>執行→儲存資料到</a:t>
            </a:r>
            <a:r>
              <a:rPr lang="en-US" altLang="zh-TW" sz="2400" dirty="0"/>
              <a:t>data mem</a:t>
            </a:r>
            <a:r>
              <a:rPr lang="zh-TW" altLang="en-US" sz="2400" dirty="0"/>
              <a:t>→資料寫進</a:t>
            </a:r>
            <a:r>
              <a:rPr lang="en-US" altLang="zh-TW" sz="2400" dirty="0"/>
              <a:t>reg</a:t>
            </a:r>
          </a:p>
        </p:txBody>
      </p:sp>
    </p:spTree>
    <p:extLst>
      <p:ext uri="{BB962C8B-B14F-4D97-AF65-F5344CB8AC3E}">
        <p14:creationId xmlns:p14="http://schemas.microsoft.com/office/powerpoint/2010/main" val="2837697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968723-0622-D13E-E2C9-BD194D3C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ALU</a:t>
            </a:r>
            <a:r>
              <a:rPr lang="zh-TW" altLang="en-US" dirty="0"/>
              <a:t>是什麼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4DA786-C48F-863C-6FD5-75C10CBE6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CPU</a:t>
            </a:r>
            <a:r>
              <a:rPr lang="zh-TW" altLang="en-US" dirty="0"/>
              <a:t> 中的運算核心</a:t>
            </a:r>
            <a:endParaRPr lang="en-US" altLang="zh-TW" dirty="0"/>
          </a:p>
          <a:p>
            <a:r>
              <a:rPr lang="zh-TW" altLang="en-US" dirty="0"/>
              <a:t>負責數字與邏輯運算</a:t>
            </a:r>
            <a:endParaRPr lang="en-US" altLang="zh-TW" dirty="0"/>
          </a:p>
          <a:p>
            <a:r>
              <a:rPr lang="zh-TW" altLang="en-US" dirty="0"/>
              <a:t>接收來自</a:t>
            </a:r>
            <a:r>
              <a:rPr lang="en-US" altLang="zh-TW" dirty="0"/>
              <a:t>Decode</a:t>
            </a:r>
            <a:r>
              <a:rPr lang="zh-TW" altLang="en-US" dirty="0"/>
              <a:t>的訊號選擇要執行的運算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99F8B1F-127F-90DF-F59B-18C723F59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873" y="2249487"/>
            <a:ext cx="10530254" cy="3734610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E67524DD-E3B4-0C4F-EF88-51C14BA6DF92}"/>
              </a:ext>
            </a:extLst>
          </p:cNvPr>
          <p:cNvSpPr/>
          <p:nvPr/>
        </p:nvSpPr>
        <p:spPr>
          <a:xfrm>
            <a:off x="7715251" y="3552093"/>
            <a:ext cx="1477108" cy="1318846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6576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36E223-D4CE-EC52-1B9D-E6DF2F8FB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多工器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BA1E50-8347-B9D3-7B78-8EAF53799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multiplexer</a:t>
            </a:r>
            <a:r>
              <a:rPr lang="zh-TW" altLang="en-US" dirty="0"/>
              <a:t>，</a:t>
            </a:r>
            <a:r>
              <a:rPr lang="en-US" altLang="zh-TW" dirty="0"/>
              <a:t>MUX</a:t>
            </a:r>
          </a:p>
          <a:p>
            <a:r>
              <a:rPr lang="zh-TW" altLang="en-US" dirty="0"/>
              <a:t>又稱選擇器，</a:t>
            </a:r>
            <a:r>
              <a:rPr lang="en-US" altLang="zh-TW" dirty="0"/>
              <a:t>Data Selector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AF02C5F-B4E0-9798-F195-1F0DEEE3F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668" y="2470088"/>
            <a:ext cx="4711743" cy="376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305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9D10B3-B1CA-6845-51E6-3932D1C41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Alu</a:t>
            </a:r>
            <a:r>
              <a:rPr lang="zh-TW" altLang="en-US" dirty="0"/>
              <a:t>電路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14570B0-0199-AB4D-DC89-DF4732D50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5444" y="1776569"/>
            <a:ext cx="6581111" cy="4647678"/>
          </a:xfrm>
        </p:spPr>
      </p:pic>
    </p:spTree>
    <p:extLst>
      <p:ext uri="{BB962C8B-B14F-4D97-AF65-F5344CB8AC3E}">
        <p14:creationId xmlns:p14="http://schemas.microsoft.com/office/powerpoint/2010/main" val="10633155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ECEC13-485E-1740-B45E-C1035FAD1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學習重點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F6DCF-09C8-1A82-6A52-C78C0634C7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/>
              <a:t>用</a:t>
            </a:r>
            <a:r>
              <a:rPr lang="en-US" altLang="zh-TW" b="1" dirty="0"/>
              <a:t>Verilog</a:t>
            </a:r>
            <a:r>
              <a:rPr lang="zh-TW" altLang="en-US" b="1" dirty="0"/>
              <a:t>實現</a:t>
            </a:r>
            <a:r>
              <a:rPr lang="en-US" altLang="zh-TW" b="1" dirty="0"/>
              <a:t>ALU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40533758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700FD9-6405-AA7F-EE96-181BF3FF0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用</a:t>
            </a:r>
            <a:r>
              <a:rPr lang="en-US" altLang="zh-TW" dirty="0"/>
              <a:t>Verilog</a:t>
            </a:r>
            <a:r>
              <a:rPr lang="zh-TW" altLang="en-US" dirty="0"/>
              <a:t>實現</a:t>
            </a:r>
            <a:r>
              <a:rPr lang="en-US" altLang="zh-TW" dirty="0"/>
              <a:t>ALU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22980A-7B80-D4FA-72DC-A74D12651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/>
              <a:t>設定要達成的目標：</a:t>
            </a:r>
            <a:endParaRPr lang="en-US" altLang="zh-TW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TW" altLang="en-US" b="1" dirty="0"/>
              <a:t> 加減法運算</a:t>
            </a:r>
            <a:endParaRPr lang="en-US" altLang="zh-TW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TW" altLang="en-US" b="1" dirty="0"/>
              <a:t> 邏輯閘運算</a:t>
            </a:r>
            <a:endParaRPr lang="en-US" altLang="zh-TW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TW" altLang="en-US" b="1" dirty="0"/>
              <a:t> 選擇要使用的運算方式</a:t>
            </a:r>
          </a:p>
        </p:txBody>
      </p:sp>
    </p:spTree>
    <p:extLst>
      <p:ext uri="{BB962C8B-B14F-4D97-AF65-F5344CB8AC3E}">
        <p14:creationId xmlns:p14="http://schemas.microsoft.com/office/powerpoint/2010/main" val="19266849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9747FC-EB0C-7960-8248-3F7854824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Verilog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實現運算電路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9759EC-5893-CFE6-1C12-3DB27F1C0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/>
              <a:t>加法器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3CF4B1E-0344-54D8-7133-162F7C44A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558" y="2724271"/>
            <a:ext cx="9911852" cy="294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409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D6B748-C679-37DD-6E35-DCE0803CB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實現選擇電路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18F7E2A-FD03-B04B-DDD3-DEE37CC35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4042D83-07B8-B319-9DA6-FF9DFA4E9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2097088"/>
            <a:ext cx="9905998" cy="421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091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群組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矩形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pic>
          <p:nvPicPr>
            <p:cNvPr id="176" name="圖片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圖片 3" descr="電路板特寫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群組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矩形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手繪多邊形​​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手繪多邊形​​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矩形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手繪多邊形​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手繪多邊形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手繪多邊形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手繪多邊形​​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手繪多邊形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手繪多邊形​​(F)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手繪多邊形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手繪多邊形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手繪多邊形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手繪多邊形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手繪多邊形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手繪多邊形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手繪多邊形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手繪多邊形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手繪多邊形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手繪多邊形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手繪多邊形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手繪多邊形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手繪多邊形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手繪多邊形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手繪多邊形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手繪多邊形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手繪多邊形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手繪多邊形​​(F)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矩形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手繪多邊形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手繪多邊形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手繪多邊形​​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手繪多邊形​​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手繪多邊形​​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手繪多邊形​​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手繪多邊形​​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手繪多邊形​​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手繪多邊形​​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手繪多邊形​​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手繪多邊形​​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矩形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手繪多邊形​​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手繪多邊形​​(F)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手繪多邊形​​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手繪多邊形​​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手繪多邊形​​(F)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手繪多邊形​​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手繪多邊形​​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手繪多邊形​​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手繪多邊形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手繪多邊形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手繪多邊形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手繪多邊形​​(F)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手繪多邊形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3200" dirty="0"/>
              <a:t>學習目標</a:t>
            </a:r>
            <a:endParaRPr lang="en-US" altLang="zh-TW" sz="32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 action="ppaction://hlinksldjump"/>
              </a:rPr>
              <a:t>了解加法器的實現原理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rtl="0">
              <a:lnSpc>
                <a:spcPct val="110000"/>
              </a:lnSpc>
            </a:pPr>
            <a:r>
              <a:rPr lang="zh-TW" altLang="en-US" sz="1600" dirty="0">
                <a:hlinkClick r:id="rId7" action="ppaction://hlinksldjump"/>
              </a:rPr>
              <a:t>淺談</a:t>
            </a:r>
            <a:r>
              <a:rPr lang="en-US" altLang="zh-TW" sz="1600" dirty="0">
                <a:hlinkClick r:id="rId7" action="ppaction://hlinksldjump"/>
              </a:rPr>
              <a:t>CPU</a:t>
            </a:r>
            <a:r>
              <a:rPr lang="zh-TW" altLang="en-US" sz="1600" dirty="0">
                <a:hlinkClick r:id="rId7" action="ppaction://hlinksldjump"/>
              </a:rPr>
              <a:t> </a:t>
            </a:r>
            <a:r>
              <a:rPr lang="en-US" altLang="zh-TW" sz="1600" dirty="0">
                <a:hlinkClick r:id="rId7" action="ppaction://hlinksldjump"/>
              </a:rPr>
              <a:t>– </a:t>
            </a:r>
            <a:r>
              <a:rPr lang="zh-TW" altLang="en-US" sz="1600" dirty="0">
                <a:hlinkClick r:id="rId7" action="ppaction://hlinksldjump"/>
              </a:rPr>
              <a:t>什麼是</a:t>
            </a:r>
            <a:r>
              <a:rPr lang="en-US" altLang="zh-TW" sz="1600" dirty="0">
                <a:hlinkClick r:id="rId7" action="ppaction://hlinksldjump"/>
              </a:rPr>
              <a:t>ALU?</a:t>
            </a:r>
            <a:endParaRPr lang="en-US" altLang="zh-TW" sz="1600" dirty="0"/>
          </a:p>
          <a:p>
            <a:pPr rtl="0">
              <a:lnSpc>
                <a:spcPct val="110000"/>
              </a:lnSpc>
            </a:pPr>
            <a:r>
              <a:rPr lang="zh-TW" altLang="en-US" sz="1600" dirty="0">
                <a:hlinkClick r:id="rId8" action="ppaction://hlinksldjump"/>
              </a:rPr>
              <a:t>使用</a:t>
            </a:r>
            <a:r>
              <a:rPr lang="en-US" altLang="zh-TW" sz="1600" dirty="0">
                <a:hlinkClick r:id="rId8" action="ppaction://hlinksldjump"/>
              </a:rPr>
              <a:t>Verilog</a:t>
            </a:r>
            <a:r>
              <a:rPr lang="zh-TW" altLang="en-US" sz="1600" dirty="0">
                <a:hlinkClick r:id="rId8" action="ppaction://hlinksldjump"/>
              </a:rPr>
              <a:t>實現</a:t>
            </a:r>
            <a:r>
              <a:rPr lang="en-US" altLang="zh-TW" sz="1600" dirty="0">
                <a:hlinkClick r:id="rId8" action="ppaction://hlinksldjump"/>
              </a:rPr>
              <a:t>ALU</a:t>
            </a:r>
            <a:endParaRPr lang="en-US" altLang="zh-TW" sz="1600" dirty="0"/>
          </a:p>
        </p:txBody>
      </p:sp>
    </p:spTree>
    <p:extLst>
      <p:ext uri="{BB962C8B-B14F-4D97-AF65-F5344CB8AC3E}">
        <p14:creationId xmlns:p14="http://schemas.microsoft.com/office/powerpoint/2010/main" val="3992440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D352A1-226A-0042-7D01-72752635C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先備知識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5918571-F7DA-075F-F249-F066E64A7A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/>
              <a:t>二進位制</a:t>
            </a:r>
          </a:p>
        </p:txBody>
      </p:sp>
    </p:spTree>
    <p:extLst>
      <p:ext uri="{BB962C8B-B14F-4D97-AF65-F5344CB8AC3E}">
        <p14:creationId xmlns:p14="http://schemas.microsoft.com/office/powerpoint/2010/main" val="2395659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B68B4D-121A-B3EC-D90C-6ABC39B38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十進制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C40497-A0A7-BC54-46CD-1731031A0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由 </a:t>
            </a:r>
            <a:r>
              <a:rPr lang="en-US" altLang="zh-TW" dirty="0"/>
              <a:t>0</a:t>
            </a:r>
            <a:r>
              <a:rPr lang="zh-TW" altLang="en-US" dirty="0"/>
              <a:t>、</a:t>
            </a:r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2</a:t>
            </a:r>
            <a:r>
              <a:rPr lang="zh-TW" altLang="en-US" dirty="0"/>
              <a:t> 、</a:t>
            </a:r>
            <a:r>
              <a:rPr lang="en-US" altLang="zh-TW" dirty="0"/>
              <a:t>3</a:t>
            </a:r>
            <a:r>
              <a:rPr lang="zh-TW" altLang="en-US" dirty="0"/>
              <a:t> 、</a:t>
            </a:r>
            <a:r>
              <a:rPr lang="en-US" altLang="zh-TW" dirty="0"/>
              <a:t>4</a:t>
            </a:r>
            <a:r>
              <a:rPr lang="zh-TW" altLang="en-US" dirty="0"/>
              <a:t> 、</a:t>
            </a:r>
            <a:r>
              <a:rPr lang="en-US" altLang="zh-TW" dirty="0"/>
              <a:t>5</a:t>
            </a:r>
            <a:r>
              <a:rPr lang="zh-TW" altLang="en-US" dirty="0"/>
              <a:t> 、</a:t>
            </a:r>
            <a:r>
              <a:rPr lang="en-US" altLang="zh-TW" dirty="0"/>
              <a:t>6</a:t>
            </a:r>
            <a:r>
              <a:rPr lang="zh-TW" altLang="en-US" dirty="0"/>
              <a:t> 、</a:t>
            </a:r>
            <a:r>
              <a:rPr lang="en-US" altLang="zh-TW" dirty="0"/>
              <a:t>7</a:t>
            </a:r>
            <a:r>
              <a:rPr lang="zh-TW" altLang="en-US" dirty="0"/>
              <a:t> 、</a:t>
            </a:r>
            <a:r>
              <a:rPr lang="en-US" altLang="zh-TW" dirty="0"/>
              <a:t>8</a:t>
            </a:r>
            <a:r>
              <a:rPr lang="zh-TW" altLang="en-US" dirty="0"/>
              <a:t> 、</a:t>
            </a:r>
            <a:r>
              <a:rPr lang="en-US" altLang="zh-TW" dirty="0"/>
              <a:t>9</a:t>
            </a:r>
            <a:r>
              <a:rPr lang="zh-TW" altLang="en-US" dirty="0"/>
              <a:t> 十個數字所組成。</a:t>
            </a:r>
            <a:endParaRPr lang="en-US" altLang="zh-TW" dirty="0"/>
          </a:p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2</a:t>
            </a:r>
            <a:r>
              <a:rPr lang="zh-TW" altLang="en-US" dirty="0"/>
              <a:t> 、</a:t>
            </a:r>
            <a:r>
              <a:rPr lang="en-US" altLang="zh-TW" dirty="0"/>
              <a:t>3</a:t>
            </a:r>
            <a:r>
              <a:rPr lang="zh-TW" altLang="en-US" dirty="0"/>
              <a:t> </a:t>
            </a:r>
            <a:r>
              <a:rPr lang="en-US" altLang="zh-TW" dirty="0"/>
              <a:t>…</a:t>
            </a:r>
            <a:r>
              <a:rPr lang="zh-TW" altLang="en-US" dirty="0"/>
              <a:t>  </a:t>
            </a:r>
            <a:r>
              <a:rPr lang="en-US" altLang="zh-TW" dirty="0"/>
              <a:t>9</a:t>
            </a:r>
            <a:r>
              <a:rPr lang="zh-TW" altLang="en-US" dirty="0"/>
              <a:t> → </a:t>
            </a:r>
            <a:r>
              <a:rPr lang="en-US" altLang="zh-TW" dirty="0"/>
              <a:t>10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6596D78-B87E-8BBE-CC6D-056D2B17A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570" y="3741490"/>
            <a:ext cx="8661682" cy="204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87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CA438A-E39F-3889-B57D-C663895F9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16</a:t>
            </a:r>
            <a:r>
              <a:rPr lang="zh-TW" altLang="en-US" dirty="0"/>
              <a:t>進制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1671E6-9CB7-7F1D-60E5-56BDEF2DD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由 </a:t>
            </a:r>
            <a:r>
              <a:rPr lang="en-US" altLang="zh-TW" dirty="0"/>
              <a:t>0</a:t>
            </a:r>
            <a:r>
              <a:rPr lang="zh-TW" altLang="en-US" dirty="0"/>
              <a:t>、</a:t>
            </a:r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2</a:t>
            </a:r>
            <a:r>
              <a:rPr lang="zh-TW" altLang="en-US" dirty="0"/>
              <a:t> 、</a:t>
            </a:r>
            <a:r>
              <a:rPr lang="en-US" altLang="zh-TW" dirty="0"/>
              <a:t>3</a:t>
            </a:r>
            <a:r>
              <a:rPr lang="zh-TW" altLang="en-US" dirty="0"/>
              <a:t> 、</a:t>
            </a:r>
            <a:r>
              <a:rPr lang="en-US" altLang="zh-TW" dirty="0"/>
              <a:t>4</a:t>
            </a:r>
            <a:r>
              <a:rPr lang="zh-TW" altLang="en-US" dirty="0"/>
              <a:t> 、</a:t>
            </a:r>
            <a:r>
              <a:rPr lang="en-US" altLang="zh-TW" dirty="0"/>
              <a:t>5</a:t>
            </a:r>
            <a:r>
              <a:rPr lang="zh-TW" altLang="en-US" dirty="0"/>
              <a:t> 、</a:t>
            </a:r>
            <a:r>
              <a:rPr lang="en-US" altLang="zh-TW" dirty="0"/>
              <a:t>6</a:t>
            </a:r>
            <a:r>
              <a:rPr lang="zh-TW" altLang="en-US" dirty="0"/>
              <a:t> 、</a:t>
            </a:r>
            <a:r>
              <a:rPr lang="en-US" altLang="zh-TW" dirty="0"/>
              <a:t>7</a:t>
            </a:r>
            <a:r>
              <a:rPr lang="zh-TW" altLang="en-US" dirty="0"/>
              <a:t> 、</a:t>
            </a:r>
            <a:r>
              <a:rPr lang="en-US" altLang="zh-TW" dirty="0"/>
              <a:t>8</a:t>
            </a:r>
            <a:r>
              <a:rPr lang="zh-TW" altLang="en-US" dirty="0"/>
              <a:t> 、</a:t>
            </a:r>
            <a:r>
              <a:rPr lang="en-US" altLang="zh-TW" dirty="0"/>
              <a:t>9</a:t>
            </a:r>
            <a:r>
              <a:rPr lang="zh-TW" altLang="en-US" dirty="0"/>
              <a:t> 、</a:t>
            </a:r>
            <a:r>
              <a:rPr lang="en-US" altLang="zh-TW" dirty="0"/>
              <a:t>A</a:t>
            </a:r>
            <a:r>
              <a:rPr lang="zh-TW" altLang="en-US" dirty="0"/>
              <a:t>、</a:t>
            </a:r>
            <a:r>
              <a:rPr lang="en-US" altLang="zh-TW" dirty="0"/>
              <a:t>B</a:t>
            </a:r>
            <a:r>
              <a:rPr lang="zh-TW" altLang="en-US" dirty="0"/>
              <a:t>、</a:t>
            </a:r>
            <a:r>
              <a:rPr lang="en-US" altLang="zh-TW" dirty="0"/>
              <a:t>C</a:t>
            </a:r>
            <a:r>
              <a:rPr lang="zh-TW" altLang="en-US" dirty="0"/>
              <a:t>、</a:t>
            </a:r>
            <a:r>
              <a:rPr lang="en-US" altLang="zh-TW" dirty="0"/>
              <a:t>D</a:t>
            </a:r>
            <a:r>
              <a:rPr lang="zh-TW" altLang="en-US" dirty="0"/>
              <a:t>、</a:t>
            </a:r>
            <a:r>
              <a:rPr lang="en-US" altLang="zh-TW" dirty="0"/>
              <a:t>E</a:t>
            </a:r>
            <a:r>
              <a:rPr lang="zh-TW" altLang="en-US" dirty="0"/>
              <a:t>、</a:t>
            </a:r>
            <a:r>
              <a:rPr lang="en-US" altLang="zh-TW" dirty="0"/>
              <a:t>F</a:t>
            </a:r>
            <a:br>
              <a:rPr lang="en-US" altLang="zh-TW" dirty="0"/>
            </a:br>
            <a:r>
              <a:rPr lang="zh-TW" altLang="en-US" dirty="0"/>
              <a:t>十六個數字所組成。</a:t>
            </a:r>
            <a:endParaRPr lang="en-US" altLang="zh-TW" dirty="0"/>
          </a:p>
          <a:p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dirty="0"/>
              <a:t>2</a:t>
            </a:r>
            <a:r>
              <a:rPr lang="zh-TW" altLang="en-US" dirty="0"/>
              <a:t> 、</a:t>
            </a:r>
            <a:r>
              <a:rPr lang="en-US" altLang="zh-TW" dirty="0"/>
              <a:t>3</a:t>
            </a:r>
            <a:r>
              <a:rPr lang="zh-TW" altLang="en-US" dirty="0"/>
              <a:t> </a:t>
            </a:r>
            <a:r>
              <a:rPr lang="en-US" altLang="zh-TW" dirty="0"/>
              <a:t>…</a:t>
            </a:r>
            <a:r>
              <a:rPr lang="zh-TW" altLang="en-US" dirty="0"/>
              <a:t>  </a:t>
            </a:r>
            <a:r>
              <a:rPr lang="en-US" altLang="zh-TW" dirty="0"/>
              <a:t>9</a:t>
            </a:r>
            <a:r>
              <a:rPr lang="zh-TW" altLang="en-US" dirty="0"/>
              <a:t>、</a:t>
            </a:r>
            <a:r>
              <a:rPr lang="en-US" altLang="zh-TW" dirty="0"/>
              <a:t>A</a:t>
            </a:r>
            <a:r>
              <a:rPr lang="zh-TW" altLang="en-US" dirty="0"/>
              <a:t>、</a:t>
            </a:r>
            <a:r>
              <a:rPr lang="en-US" altLang="zh-TW" dirty="0"/>
              <a:t>B</a:t>
            </a:r>
            <a:r>
              <a:rPr lang="zh-TW" altLang="en-US" dirty="0"/>
              <a:t>、</a:t>
            </a:r>
            <a:r>
              <a:rPr lang="en-US" altLang="zh-TW" dirty="0"/>
              <a:t>C</a:t>
            </a:r>
            <a:r>
              <a:rPr lang="zh-TW" altLang="en-US" dirty="0"/>
              <a:t>、</a:t>
            </a:r>
            <a:r>
              <a:rPr lang="en-US" altLang="zh-TW" dirty="0"/>
              <a:t>D</a:t>
            </a:r>
            <a:r>
              <a:rPr lang="zh-TW" altLang="en-US" dirty="0"/>
              <a:t>、</a:t>
            </a:r>
            <a:r>
              <a:rPr lang="en-US" altLang="zh-TW" dirty="0"/>
              <a:t>E</a:t>
            </a:r>
            <a:r>
              <a:rPr lang="zh-TW" altLang="en-US" dirty="0"/>
              <a:t>、</a:t>
            </a:r>
            <a:r>
              <a:rPr lang="en-US" altLang="zh-TW" dirty="0"/>
              <a:t>F</a:t>
            </a:r>
            <a:r>
              <a:rPr lang="zh-TW" altLang="en-US" dirty="0"/>
              <a:t> → </a:t>
            </a:r>
            <a:r>
              <a:rPr lang="en-US" altLang="zh-TW" dirty="0"/>
              <a:t>1</a:t>
            </a:r>
            <a:r>
              <a:rPr lang="zh-TW" altLang="en-US" dirty="0"/>
              <a:t> </a:t>
            </a:r>
            <a:r>
              <a:rPr lang="en-US" altLang="zh-TW" dirty="0"/>
              <a:t>0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64579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F99957-49E4-D6F5-9873-05C32BCF1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二進制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55D85A-3CDB-7B42-C9EB-3AA45D610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僅由 </a:t>
            </a:r>
            <a:r>
              <a:rPr lang="en-US" altLang="zh-TW" dirty="0"/>
              <a:t>0</a:t>
            </a:r>
            <a:r>
              <a:rPr lang="zh-TW" altLang="en-US" dirty="0"/>
              <a:t>、</a:t>
            </a:r>
            <a:r>
              <a:rPr lang="en-US" altLang="zh-TW" dirty="0"/>
              <a:t>1</a:t>
            </a:r>
            <a:r>
              <a:rPr lang="zh-TW" altLang="en-US" dirty="0"/>
              <a:t> 兩個數字組成</a:t>
            </a:r>
            <a:endParaRPr lang="en-US" altLang="zh-TW" dirty="0"/>
          </a:p>
          <a:p>
            <a:r>
              <a:rPr lang="en-US" altLang="zh-TW" dirty="0"/>
              <a:t>0</a:t>
            </a:r>
            <a:r>
              <a:rPr lang="zh-TW" altLang="en-US" dirty="0"/>
              <a:t> → </a:t>
            </a:r>
            <a:r>
              <a:rPr lang="en-US" altLang="zh-TW" dirty="0"/>
              <a:t>1</a:t>
            </a:r>
            <a:r>
              <a:rPr lang="zh-TW" altLang="en-US" dirty="0"/>
              <a:t> → </a:t>
            </a:r>
            <a:r>
              <a:rPr lang="en-US" altLang="zh-TW" dirty="0"/>
              <a:t>1</a:t>
            </a:r>
            <a:r>
              <a:rPr lang="zh-TW" altLang="en-US" dirty="0"/>
              <a:t> </a:t>
            </a:r>
            <a:r>
              <a:rPr lang="en-US" altLang="zh-TW" dirty="0"/>
              <a:t>0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F9C880-87DB-B837-8B47-7C44A445C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164" y="3576599"/>
            <a:ext cx="8748493" cy="207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94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D352A1-226A-0042-7D01-72752635C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先備知識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5918571-F7DA-075F-F249-F066E64A7A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/>
              <a:t>邏輯閘</a:t>
            </a:r>
          </a:p>
        </p:txBody>
      </p:sp>
    </p:spTree>
    <p:extLst>
      <p:ext uri="{BB962C8B-B14F-4D97-AF65-F5344CB8AC3E}">
        <p14:creationId xmlns:p14="http://schemas.microsoft.com/office/powerpoint/2010/main" val="3583783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ADC3B9-1052-7B03-0B2A-9B7262391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基本邏輯閘的種類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2D73801-9A6B-C6DD-E4CE-93B943903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AND</a:t>
            </a:r>
          </a:p>
          <a:p>
            <a:r>
              <a:rPr lang="en-US" altLang="zh-TW" dirty="0"/>
              <a:t>OR</a:t>
            </a:r>
          </a:p>
          <a:p>
            <a:r>
              <a:rPr lang="en-US" altLang="zh-TW" dirty="0"/>
              <a:t>XOR</a:t>
            </a:r>
          </a:p>
          <a:p>
            <a:r>
              <a:rPr lang="en-US" altLang="zh-TW" dirty="0"/>
              <a:t>NOT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383740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31_TF45165253.potx" id="{F3CD814E-B1A2-4D3F-9809-F03F294F9A62}" vid="{5BADFF04-4AC0-4FA2-BF28-175A9898FFBB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電路設計</Template>
  <TotalTime>609</TotalTime>
  <Words>486</Words>
  <Application>Microsoft Office PowerPoint</Application>
  <PresentationFormat>寬螢幕</PresentationFormat>
  <Paragraphs>85</Paragraphs>
  <Slides>28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4" baseType="lpstr">
      <vt:lpstr>Microsoft JhengHei UI</vt:lpstr>
      <vt:lpstr>微軟正黑體</vt:lpstr>
      <vt:lpstr>Arial</vt:lpstr>
      <vt:lpstr>Tw Cen MT</vt:lpstr>
      <vt:lpstr>Wingdings</vt:lpstr>
      <vt:lpstr>電路</vt:lpstr>
      <vt:lpstr>Risc-V 伴伴學</vt:lpstr>
      <vt:lpstr>先備知識</vt:lpstr>
      <vt:lpstr>學習目標</vt:lpstr>
      <vt:lpstr>先備知識</vt:lpstr>
      <vt:lpstr>十進制</vt:lpstr>
      <vt:lpstr>16進制</vt:lpstr>
      <vt:lpstr>二進制</vt:lpstr>
      <vt:lpstr>先備知識</vt:lpstr>
      <vt:lpstr>基本邏輯閘的種類</vt:lpstr>
      <vt:lpstr>及閘 (AND gate)</vt:lpstr>
      <vt:lpstr>或閘 (OR gate)</vt:lpstr>
      <vt:lpstr>互斥或閘 (XOR Gate)</vt:lpstr>
      <vt:lpstr>反閘 (NOT gate)</vt:lpstr>
      <vt:lpstr>與NOT組合的邏輯閘</vt:lpstr>
      <vt:lpstr>先備知識</vt:lpstr>
      <vt:lpstr>Verilog</vt:lpstr>
      <vt:lpstr>學習重點</vt:lpstr>
      <vt:lpstr>半加器 (Half adder)</vt:lpstr>
      <vt:lpstr>全加器 (Full adder)</vt:lpstr>
      <vt:lpstr>學習重點</vt:lpstr>
      <vt:lpstr>CPU的架構</vt:lpstr>
      <vt:lpstr>ALU是什麼?</vt:lpstr>
      <vt:lpstr>多工器</vt:lpstr>
      <vt:lpstr>Alu電路</vt:lpstr>
      <vt:lpstr>學習重點</vt:lpstr>
      <vt:lpstr>用Verilog實現ALU</vt:lpstr>
      <vt:lpstr>用Verilog實現運算電路</vt:lpstr>
      <vt:lpstr>實現選擇電路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Risc-V 伴伴學</dc:title>
  <dc:creator>名名 林</dc:creator>
  <cp:lastModifiedBy>名名 林</cp:lastModifiedBy>
  <cp:revision>3</cp:revision>
  <dcterms:created xsi:type="dcterms:W3CDTF">2022-07-11T06:39:30Z</dcterms:created>
  <dcterms:modified xsi:type="dcterms:W3CDTF">2022-07-15T00:07:55Z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